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0" r:id="rId11"/>
    <p:sldId id="271" r:id="rId12"/>
    <p:sldId id="264" r:id="rId13"/>
    <p:sldId id="266" r:id="rId14"/>
    <p:sldId id="272" r:id="rId15"/>
    <p:sldId id="265" r:id="rId16"/>
    <p:sldId id="273" r:id="rId17"/>
    <p:sldId id="274" r:id="rId18"/>
    <p:sldId id="278" r:id="rId19"/>
    <p:sldId id="26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68" r:id="rId29"/>
    <p:sldId id="269" r:id="rId30"/>
  </p:sldIdLst>
  <p:sldSz cx="18288000" cy="10287000"/>
  <p:notesSz cx="6858000" cy="9144000"/>
  <p:embeddedFontLst>
    <p:embeddedFont>
      <p:font typeface="Be Vietnam" panose="020B0604020202020204" charset="0"/>
      <p:regular r:id="rId31"/>
    </p:embeddedFont>
    <p:embeddedFont>
      <p:font typeface="Be Vietnam Ultra-Bold" panose="020B0604020202020204" charset="0"/>
      <p:regular r:id="rId32"/>
    </p:embeddedFont>
    <p:embeddedFont>
      <p:font typeface="Cambria Math" panose="02040503050406030204" pitchFamily="18" charset="0"/>
      <p:regular r:id="rId33"/>
    </p:embeddedFont>
    <p:embeddedFont>
      <p:font typeface="Canva Sans" panose="020B0604020202020204" charset="0"/>
      <p:regular r:id="rId34"/>
    </p:embeddedFont>
    <p:embeddedFont>
      <p:font typeface="IBM Plex Sans" panose="020B0503050203000203" pitchFamily="34" charset="0"/>
      <p:regular r:id="rId35"/>
    </p:embeddedFont>
    <p:embeddedFont>
      <p:font typeface="IBM Plex Sans Bold" panose="020B0803050203000203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0458" autoAdjust="0"/>
  </p:normalViewPr>
  <p:slideViewPr>
    <p:cSldViewPr>
      <p:cViewPr varScale="1">
        <p:scale>
          <a:sx n="50" d="100"/>
          <a:sy n="50" d="100"/>
        </p:scale>
        <p:origin x="701" y="3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9407113" y="3467947"/>
            <a:ext cx="14601417" cy="5283058"/>
          </a:xfrm>
          <a:custGeom>
            <a:avLst/>
            <a:gdLst/>
            <a:ahLst/>
            <a:cxnLst/>
            <a:rect l="l" t="t" r="r" b="b"/>
            <a:pathLst>
              <a:path w="14601417" h="5283058">
                <a:moveTo>
                  <a:pt x="0" y="0"/>
                </a:moveTo>
                <a:lnTo>
                  <a:pt x="14601417" y="0"/>
                </a:lnTo>
                <a:lnTo>
                  <a:pt x="14601417" y="5283058"/>
                </a:lnTo>
                <a:lnTo>
                  <a:pt x="0" y="5283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57192" y="1987270"/>
            <a:ext cx="12755191" cy="351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78"/>
              </a:lnSpc>
            </a:pPr>
            <a:r>
              <a:rPr lang="en-US" sz="13280" dirty="0">
                <a:solidFill>
                  <a:srgbClr val="F8F8F8"/>
                </a:solidFill>
                <a:latin typeface="Be Vietnam"/>
                <a:ea typeface="Be Vietnam"/>
                <a:cs typeface="Be Vietnam"/>
                <a:sym typeface="Be Vietnam"/>
              </a:rPr>
              <a:t>PROSTRIKE GEAR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056888"/>
            <a:ext cx="3779659" cy="38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34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13969" y="5773210"/>
            <a:ext cx="6362744" cy="56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594"/>
              </a:lnSpc>
              <a:spcBef>
                <a:spcPct val="0"/>
              </a:spcBef>
            </a:pPr>
            <a:r>
              <a:rPr lang="en-US" sz="3534" b="1" u="none" spc="307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PRESENTED 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6334921"/>
            <a:ext cx="5321560" cy="622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44"/>
              </a:lnSpc>
            </a:pPr>
            <a:r>
              <a:rPr lang="en-US" sz="3746" dirty="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Swarup Dahal</a:t>
            </a:r>
          </a:p>
        </p:txBody>
      </p:sp>
      <p:sp>
        <p:nvSpPr>
          <p:cNvPr id="9" name="Freeform 9"/>
          <p:cNvSpPr/>
          <p:nvPr/>
        </p:nvSpPr>
        <p:spPr>
          <a:xfrm>
            <a:off x="313969" y="2510990"/>
            <a:ext cx="2200784" cy="2266725"/>
          </a:xfrm>
          <a:custGeom>
            <a:avLst/>
            <a:gdLst/>
            <a:ahLst/>
            <a:cxnLst/>
            <a:rect l="l" t="t" r="r" b="b"/>
            <a:pathLst>
              <a:path w="2200784" h="2266725">
                <a:moveTo>
                  <a:pt x="0" y="0"/>
                </a:moveTo>
                <a:lnTo>
                  <a:pt x="2200784" y="0"/>
                </a:lnTo>
                <a:lnTo>
                  <a:pt x="2200784" y="2266725"/>
                </a:lnTo>
                <a:lnTo>
                  <a:pt x="0" y="2266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602200" cy="1143000"/>
          </a:xfrm>
        </p:spPr>
        <p:txBody>
          <a:bodyPr/>
          <a:lstStyle/>
          <a:p>
            <a:r>
              <a:rPr lang="en-US" b="1" dirty="0"/>
              <a:t>SEQUENCE DIAGRAM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1417069"/>
            <a:ext cx="12289019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1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</p:spPr>
        <p:txBody>
          <a:bodyPr/>
          <a:lstStyle/>
          <a:p>
            <a:r>
              <a:rPr lang="en-US" b="1" dirty="0"/>
              <a:t>ACTIVITY DIAGRAM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4399" y="1600200"/>
            <a:ext cx="8127801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3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9060" y="8030141"/>
            <a:ext cx="19151870" cy="9114142"/>
            <a:chOff x="0" y="0"/>
            <a:chExt cx="25535827" cy="12152189"/>
          </a:xfrm>
        </p:grpSpPr>
        <p:sp>
          <p:nvSpPr>
            <p:cNvPr id="3" name="Freeform 3"/>
            <p:cNvSpPr/>
            <p:nvPr/>
          </p:nvSpPr>
          <p:spPr>
            <a:xfrm>
              <a:off x="0" y="383530"/>
              <a:ext cx="14103200" cy="11385128"/>
            </a:xfrm>
            <a:custGeom>
              <a:avLst/>
              <a:gdLst/>
              <a:ahLst/>
              <a:cxnLst/>
              <a:rect l="l" t="t" r="r" b="b"/>
              <a:pathLst>
                <a:path w="14103200" h="11385128">
                  <a:moveTo>
                    <a:pt x="0" y="0"/>
                  </a:moveTo>
                  <a:lnTo>
                    <a:pt x="14103200" y="0"/>
                  </a:lnTo>
                  <a:lnTo>
                    <a:pt x="14103200" y="11385129"/>
                  </a:lnTo>
                  <a:lnTo>
                    <a:pt x="0" y="1138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4774539" y="0"/>
              <a:ext cx="10761288" cy="12152189"/>
            </a:xfrm>
            <a:custGeom>
              <a:avLst/>
              <a:gdLst/>
              <a:ahLst/>
              <a:cxnLst/>
              <a:rect l="l" t="t" r="r" b="b"/>
              <a:pathLst>
                <a:path w="10761288" h="12152189">
                  <a:moveTo>
                    <a:pt x="0" y="0"/>
                  </a:moveTo>
                  <a:lnTo>
                    <a:pt x="10761288" y="0"/>
                  </a:lnTo>
                  <a:lnTo>
                    <a:pt x="10761288" y="12152189"/>
                  </a:lnTo>
                  <a:lnTo>
                    <a:pt x="0" y="1215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579768" cy="597139"/>
          </a:xfrm>
          <a:custGeom>
            <a:avLst/>
            <a:gdLst/>
            <a:ahLst/>
            <a:cxnLst/>
            <a:rect l="l" t="t" r="r" b="b"/>
            <a:pathLst>
              <a:path w="579768" h="597139">
                <a:moveTo>
                  <a:pt x="0" y="0"/>
                </a:moveTo>
                <a:lnTo>
                  <a:pt x="579768" y="0"/>
                </a:lnTo>
                <a:lnTo>
                  <a:pt x="579768" y="597139"/>
                </a:lnTo>
                <a:lnTo>
                  <a:pt x="0" y="597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8446" y="549530"/>
            <a:ext cx="81153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Gantt Chart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pic>
        <p:nvPicPr>
          <p:cNvPr id="10" name="Picture 9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2108606"/>
            <a:ext cx="13258800" cy="66924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32A5F9-A812-E5BC-B807-24117E78AAF6}"/>
              </a:ext>
            </a:extLst>
          </p:cNvPr>
          <p:cNvSpPr/>
          <p:nvPr/>
        </p:nvSpPr>
        <p:spPr>
          <a:xfrm>
            <a:off x="4876800" y="8030141"/>
            <a:ext cx="11049000" cy="7709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2737" y="2013274"/>
            <a:ext cx="9453438" cy="1002783"/>
            <a:chOff x="0" y="0"/>
            <a:chExt cx="3796277" cy="4026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6277" cy="402694"/>
            </a:xfrm>
            <a:custGeom>
              <a:avLst/>
              <a:gdLst/>
              <a:ahLst/>
              <a:cxnLst/>
              <a:rect l="l" t="t" r="r" b="b"/>
              <a:pathLst>
                <a:path w="3796277" h="402694">
                  <a:moveTo>
                    <a:pt x="32758" y="0"/>
                  </a:moveTo>
                  <a:lnTo>
                    <a:pt x="3763519" y="0"/>
                  </a:lnTo>
                  <a:cubicBezTo>
                    <a:pt x="3781611" y="0"/>
                    <a:pt x="3796277" y="14666"/>
                    <a:pt x="3796277" y="32758"/>
                  </a:cubicBezTo>
                  <a:lnTo>
                    <a:pt x="3796277" y="369936"/>
                  </a:lnTo>
                  <a:cubicBezTo>
                    <a:pt x="3796277" y="388028"/>
                    <a:pt x="3781611" y="402694"/>
                    <a:pt x="3763519" y="402694"/>
                  </a:cubicBezTo>
                  <a:lnTo>
                    <a:pt x="32758" y="402694"/>
                  </a:lnTo>
                  <a:cubicBezTo>
                    <a:pt x="14666" y="402694"/>
                    <a:pt x="0" y="388028"/>
                    <a:pt x="0" y="369936"/>
                  </a:cubicBezTo>
                  <a:lnTo>
                    <a:pt x="0" y="32758"/>
                  </a:lnTo>
                  <a:cubicBezTo>
                    <a:pt x="0" y="14666"/>
                    <a:pt x="14666" y="0"/>
                    <a:pt x="32758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796277" cy="478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 dirty="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TF-IDF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239456" y="3016058"/>
            <a:ext cx="255709" cy="0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2065112" y="2930333"/>
                <a:ext cx="14860106" cy="58939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5937"/>
                  </a:lnSpc>
                </a:pPr>
                <a:endParaRPr dirty="0"/>
              </a:p>
              <a:p>
                <a:pPr algn="ctr">
                  <a:lnSpc>
                    <a:spcPts val="5937"/>
                  </a:lnSpc>
                </a:pPr>
                <a:r>
                  <a:rPr lang="en-US" sz="4400" b="1" dirty="0"/>
                  <a:t>Term Frequency (TF)</a:t>
                </a:r>
                <a:r>
                  <a:rPr lang="en-US" sz="4400" dirty="0"/>
                  <a:t>:Measures how often a term appears in a document.</a:t>
                </a:r>
              </a:p>
              <a:p>
                <a:pPr algn="ctr">
                  <a:lnSpc>
                    <a:spcPts val="5937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𝑇𝑓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𝑓𝑡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𝑁𝑑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  <a:p>
                <a:pPr algn="ctr">
                  <a:lnSpc>
                    <a:spcPts val="5937"/>
                  </a:lnSpc>
                </a:pPr>
                <a:endParaRPr lang="en-US" sz="4400" dirty="0"/>
              </a:p>
              <a:p>
                <a:r>
                  <a:rPr lang="en-US" sz="4400" dirty="0" err="1"/>
                  <a:t>ft</a:t>
                </a:r>
                <a:r>
                  <a:rPr lang="en-US" sz="4400" dirty="0"/>
                  <a:t>: Number of times the term 't' appears in the document d'</a:t>
                </a:r>
              </a:p>
              <a:p>
                <a:r>
                  <a:rPr lang="en-US" sz="4400" dirty="0" err="1"/>
                  <a:t>Nd</a:t>
                </a:r>
                <a:r>
                  <a:rPr lang="en-US" sz="4400" dirty="0"/>
                  <a:t>: Total number of terms in the document 'd'</a:t>
                </a:r>
              </a:p>
              <a:p>
                <a:pPr algn="ctr">
                  <a:lnSpc>
                    <a:spcPts val="5937"/>
                  </a:lnSpc>
                </a:pPr>
                <a:endParaRPr lang="en-US" sz="4241" u="none" dirty="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12" y="2930333"/>
                <a:ext cx="14860106" cy="5893921"/>
              </a:xfrm>
              <a:prstGeom prst="rect">
                <a:avLst/>
              </a:prstGeom>
              <a:blipFill rotWithShape="0">
                <a:blip r:embed="rId2"/>
                <a:stretch>
                  <a:fillRect l="-2298"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7"/>
          <p:cNvGrpSpPr/>
          <p:nvPr/>
        </p:nvGrpSpPr>
        <p:grpSpPr>
          <a:xfrm>
            <a:off x="1582737" y="566569"/>
            <a:ext cx="10689521" cy="1948097"/>
            <a:chOff x="0" y="0"/>
            <a:chExt cx="14252695" cy="259746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4252695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Algorithm Implemented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74740"/>
              <a:ext cx="1290510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800" y="723901"/>
            <a:ext cx="4876800" cy="816718"/>
            <a:chOff x="0" y="0"/>
            <a:chExt cx="5821910" cy="729929"/>
          </a:xfrm>
        </p:grpSpPr>
        <p:sp>
          <p:nvSpPr>
            <p:cNvPr id="11" name="TextBox 11"/>
            <p:cNvSpPr txBox="1"/>
            <p:nvPr/>
          </p:nvSpPr>
          <p:spPr>
            <a:xfrm>
              <a:off x="982010" y="67712"/>
              <a:ext cx="4839900" cy="546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708694" cy="729929"/>
            </a:xfrm>
            <a:custGeom>
              <a:avLst/>
              <a:gdLst/>
              <a:ahLst/>
              <a:cxnLst/>
              <a:rect l="l" t="t" r="r" b="b"/>
              <a:pathLst>
                <a:path w="708694" h="729929">
                  <a:moveTo>
                    <a:pt x="0" y="0"/>
                  </a:moveTo>
                  <a:lnTo>
                    <a:pt x="708694" y="0"/>
                  </a:lnTo>
                  <a:lnTo>
                    <a:pt x="708694" y="729929"/>
                  </a:lnTo>
                  <a:lnTo>
                    <a:pt x="0" y="729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2737" y="2013274"/>
            <a:ext cx="9453438" cy="1002783"/>
            <a:chOff x="0" y="0"/>
            <a:chExt cx="3796277" cy="4026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6277" cy="402694"/>
            </a:xfrm>
            <a:custGeom>
              <a:avLst/>
              <a:gdLst/>
              <a:ahLst/>
              <a:cxnLst/>
              <a:rect l="l" t="t" r="r" b="b"/>
              <a:pathLst>
                <a:path w="3796277" h="402694">
                  <a:moveTo>
                    <a:pt x="32758" y="0"/>
                  </a:moveTo>
                  <a:lnTo>
                    <a:pt x="3763519" y="0"/>
                  </a:lnTo>
                  <a:cubicBezTo>
                    <a:pt x="3781611" y="0"/>
                    <a:pt x="3796277" y="14666"/>
                    <a:pt x="3796277" y="32758"/>
                  </a:cubicBezTo>
                  <a:lnTo>
                    <a:pt x="3796277" y="369936"/>
                  </a:lnTo>
                  <a:cubicBezTo>
                    <a:pt x="3796277" y="388028"/>
                    <a:pt x="3781611" y="402694"/>
                    <a:pt x="3763519" y="402694"/>
                  </a:cubicBezTo>
                  <a:lnTo>
                    <a:pt x="32758" y="402694"/>
                  </a:lnTo>
                  <a:cubicBezTo>
                    <a:pt x="14666" y="402694"/>
                    <a:pt x="0" y="388028"/>
                    <a:pt x="0" y="369936"/>
                  </a:cubicBezTo>
                  <a:lnTo>
                    <a:pt x="0" y="32758"/>
                  </a:lnTo>
                  <a:cubicBezTo>
                    <a:pt x="0" y="14666"/>
                    <a:pt x="14666" y="0"/>
                    <a:pt x="32758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796277" cy="478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 dirty="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TF-IDF 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239456" y="3016058"/>
            <a:ext cx="255709" cy="0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2065112" y="2930333"/>
                <a:ext cx="14860106" cy="835613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5937"/>
                  </a:lnSpc>
                </a:pPr>
                <a:endParaRPr sz="3400" dirty="0"/>
              </a:p>
              <a:p>
                <a:pPr algn="ctr">
                  <a:lnSpc>
                    <a:spcPts val="5937"/>
                  </a:lnSpc>
                </a:pPr>
                <a:r>
                  <a:rPr lang="en-US" sz="3400" b="1" dirty="0"/>
                  <a:t>Inverse Document Frequency (IDF)</a:t>
                </a:r>
                <a:r>
                  <a:rPr lang="en-US" sz="3400" dirty="0"/>
                  <a:t>:Measures how unique a term is across all documents.</a:t>
                </a:r>
              </a:p>
              <a:p>
                <a:pPr algn="ctr">
                  <a:lnSpc>
                    <a:spcPts val="5937"/>
                  </a:lnSpc>
                </a:pPr>
                <a:endParaRPr lang="en-US" sz="3400" i="1" dirty="0"/>
              </a:p>
              <a:p>
                <a:pPr algn="ctr">
                  <a:lnSpc>
                    <a:spcPts val="5937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>
                          <a:latin typeface="Cambria Math" panose="02040503050406030204" pitchFamily="18" charset="0"/>
                        </a:rPr>
                        <m:t>𝐼𝑑𝑓</m:t>
                      </m:r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400" dirty="0"/>
              </a:p>
              <a:p>
                <a:r>
                  <a:rPr lang="en-US" sz="3400" dirty="0"/>
                  <a:t>N: Total number of documents in the dataset.</a:t>
                </a:r>
              </a:p>
              <a:p>
                <a:r>
                  <a:rPr lang="en-US" sz="3400" dirty="0" err="1"/>
                  <a:t>Nt</a:t>
                </a:r>
                <a:r>
                  <a:rPr lang="en-US" sz="3400" dirty="0"/>
                  <a:t>: Number of documents that contain the term 't'.</a:t>
                </a:r>
              </a:p>
              <a:p>
                <a:r>
                  <a:rPr lang="en-US" sz="3400" dirty="0"/>
                  <a:t>1 is added to ne to prevent division by zero.</a:t>
                </a:r>
              </a:p>
              <a:p>
                <a:r>
                  <a:rPr lang="en-US" sz="3400" b="1" dirty="0"/>
                  <a:t>TF-IDF Score:</a:t>
                </a:r>
                <a:r>
                  <a:rPr lang="en-US" sz="3400" dirty="0"/>
                  <a:t> The TF-IDF score combines these two measures to determine the importance of a term in a document relative to the entire dataset</a:t>
                </a:r>
              </a:p>
              <a:p>
                <a:r>
                  <a:rPr lang="en-US" sz="3400" dirty="0"/>
                  <a:t>TF-IDF(</a:t>
                </a:r>
                <a:r>
                  <a:rPr lang="en-US" sz="3400" dirty="0" err="1"/>
                  <a:t>t.d</a:t>
                </a:r>
                <a:r>
                  <a:rPr lang="en-US" sz="3400" dirty="0"/>
                  <a:t>)=</a:t>
                </a:r>
                <a:r>
                  <a:rPr lang="en-US" sz="3400" dirty="0" err="1"/>
                  <a:t>Tf</a:t>
                </a:r>
                <a:r>
                  <a:rPr lang="en-US" sz="3400" dirty="0"/>
                  <a:t>(</a:t>
                </a:r>
                <a:r>
                  <a:rPr lang="en-US" sz="3400" dirty="0" err="1"/>
                  <a:t>t,d</a:t>
                </a:r>
                <a:r>
                  <a:rPr lang="en-US" sz="3400" dirty="0"/>
                  <a:t>)×</a:t>
                </a:r>
                <a:r>
                  <a:rPr lang="en-US" sz="3400" dirty="0" err="1"/>
                  <a:t>Idf</a:t>
                </a:r>
                <a:r>
                  <a:rPr lang="en-US" sz="3400" dirty="0"/>
                  <a:t>(t)</a:t>
                </a:r>
              </a:p>
              <a:p>
                <a:endParaRPr lang="en-US" sz="4400" dirty="0"/>
              </a:p>
              <a:p>
                <a:pPr algn="ctr">
                  <a:lnSpc>
                    <a:spcPts val="5937"/>
                  </a:lnSpc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12" y="2930333"/>
                <a:ext cx="14860106" cy="8356134"/>
              </a:xfrm>
              <a:prstGeom prst="rect">
                <a:avLst/>
              </a:prstGeom>
              <a:blipFill rotWithShape="0">
                <a:blip r:embed="rId2"/>
                <a:stretch>
                  <a:fillRect l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7"/>
          <p:cNvGrpSpPr/>
          <p:nvPr/>
        </p:nvGrpSpPr>
        <p:grpSpPr>
          <a:xfrm>
            <a:off x="1582737" y="566569"/>
            <a:ext cx="10689521" cy="1948097"/>
            <a:chOff x="0" y="0"/>
            <a:chExt cx="14252695" cy="259746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4252695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Algorithm Implemented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74740"/>
              <a:ext cx="1290510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800" y="723901"/>
            <a:ext cx="4876800" cy="816718"/>
            <a:chOff x="0" y="0"/>
            <a:chExt cx="5821910" cy="729929"/>
          </a:xfrm>
        </p:grpSpPr>
        <p:sp>
          <p:nvSpPr>
            <p:cNvPr id="11" name="TextBox 11"/>
            <p:cNvSpPr txBox="1"/>
            <p:nvPr/>
          </p:nvSpPr>
          <p:spPr>
            <a:xfrm>
              <a:off x="982010" y="67712"/>
              <a:ext cx="4839900" cy="546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708694" cy="729929"/>
            </a:xfrm>
            <a:custGeom>
              <a:avLst/>
              <a:gdLst/>
              <a:ahLst/>
              <a:cxnLst/>
              <a:rect l="l" t="t" r="r" b="b"/>
              <a:pathLst>
                <a:path w="708694" h="729929">
                  <a:moveTo>
                    <a:pt x="0" y="0"/>
                  </a:moveTo>
                  <a:lnTo>
                    <a:pt x="708694" y="0"/>
                  </a:lnTo>
                  <a:lnTo>
                    <a:pt x="708694" y="729929"/>
                  </a:lnTo>
                  <a:lnTo>
                    <a:pt x="0" y="729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354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2737" y="2013274"/>
            <a:ext cx="9453438" cy="1002783"/>
            <a:chOff x="0" y="0"/>
            <a:chExt cx="3796277" cy="4026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6277" cy="402694"/>
            </a:xfrm>
            <a:custGeom>
              <a:avLst/>
              <a:gdLst/>
              <a:ahLst/>
              <a:cxnLst/>
              <a:rect l="l" t="t" r="r" b="b"/>
              <a:pathLst>
                <a:path w="3796277" h="402694">
                  <a:moveTo>
                    <a:pt x="32758" y="0"/>
                  </a:moveTo>
                  <a:lnTo>
                    <a:pt x="3763519" y="0"/>
                  </a:lnTo>
                  <a:cubicBezTo>
                    <a:pt x="3781611" y="0"/>
                    <a:pt x="3796277" y="14666"/>
                    <a:pt x="3796277" y="32758"/>
                  </a:cubicBezTo>
                  <a:lnTo>
                    <a:pt x="3796277" y="369936"/>
                  </a:lnTo>
                  <a:cubicBezTo>
                    <a:pt x="3796277" y="388028"/>
                    <a:pt x="3781611" y="402694"/>
                    <a:pt x="3763519" y="402694"/>
                  </a:cubicBezTo>
                  <a:lnTo>
                    <a:pt x="32758" y="402694"/>
                  </a:lnTo>
                  <a:cubicBezTo>
                    <a:pt x="14666" y="402694"/>
                    <a:pt x="0" y="388028"/>
                    <a:pt x="0" y="369936"/>
                  </a:cubicBezTo>
                  <a:lnTo>
                    <a:pt x="0" y="32758"/>
                  </a:lnTo>
                  <a:cubicBezTo>
                    <a:pt x="0" y="14666"/>
                    <a:pt x="14666" y="0"/>
                    <a:pt x="32758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796277" cy="478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Cosine Similarity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239456" y="3016058"/>
            <a:ext cx="475151" cy="0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399194" y="2968433"/>
            <a:ext cx="14630826" cy="420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510" lvl="1" indent="-323255" algn="l">
              <a:lnSpc>
                <a:spcPts val="4192"/>
              </a:lnSpc>
              <a:buFont typeface="Arial"/>
              <a:buChar char="•"/>
            </a:pPr>
            <a:r>
              <a:rPr lang="en-US" sz="2994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Purpose: Measures similarity between two items based on their attribute vectors.</a:t>
            </a:r>
          </a:p>
          <a:p>
            <a:pPr marL="646510" lvl="1" indent="-323255" algn="l">
              <a:lnSpc>
                <a:spcPts val="4192"/>
              </a:lnSpc>
              <a:buFont typeface="Arial"/>
              <a:buChar char="•"/>
            </a:pPr>
            <a:r>
              <a:rPr lang="en-US" sz="2994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Product Representation: Each product is a vector of features (e.g., "sports", "shoes", "running").</a:t>
            </a:r>
          </a:p>
          <a:p>
            <a:pPr marL="646510" lvl="1" indent="-323255" algn="l">
              <a:lnSpc>
                <a:spcPts val="4192"/>
              </a:lnSpc>
              <a:buFont typeface="Arial"/>
              <a:buChar char="•"/>
            </a:pPr>
            <a:r>
              <a:rPr lang="en-US" sz="2994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Interpretation: Value ranges from -1 to 1; closer to 1 means more similar.</a:t>
            </a:r>
          </a:p>
          <a:p>
            <a:pPr marL="646510" lvl="1" indent="-323255" algn="l">
              <a:lnSpc>
                <a:spcPts val="4192"/>
              </a:lnSpc>
              <a:buFont typeface="Arial"/>
              <a:buChar char="•"/>
            </a:pPr>
            <a:r>
              <a:rPr lang="en-US" sz="2994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It </a:t>
            </a:r>
            <a:r>
              <a:rPr lang="en-US" sz="2994" u="none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Works: Calculates the cosine of the angle between two vectors.</a:t>
            </a:r>
          </a:p>
          <a:p>
            <a:pPr marL="646510" lvl="1" indent="-323255" algn="l">
              <a:lnSpc>
                <a:spcPts val="4192"/>
              </a:lnSpc>
              <a:buFont typeface="Arial"/>
              <a:buChar char="•"/>
            </a:pPr>
            <a:r>
              <a:rPr lang="en-US" sz="2994" u="none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Use It: Recommends products with similar features, even if not identical (e.g., different color but same type).</a:t>
            </a:r>
          </a:p>
          <a:p>
            <a:pPr algn="ctr">
              <a:lnSpc>
                <a:spcPts val="4192"/>
              </a:lnSpc>
            </a:pPr>
            <a:r>
              <a:rPr lang="en-US" sz="2994" u="none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82737" y="566569"/>
            <a:ext cx="10689521" cy="1948097"/>
            <a:chOff x="0" y="0"/>
            <a:chExt cx="14252695" cy="259746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4252695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Algorithm Implemented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74740"/>
              <a:ext cx="1290510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3903162" cy="489363"/>
            <a:chOff x="0" y="0"/>
            <a:chExt cx="5204217" cy="652485"/>
          </a:xfrm>
        </p:grpSpPr>
        <p:sp>
          <p:nvSpPr>
            <p:cNvPr id="11" name="TextBox 11"/>
            <p:cNvSpPr txBox="1"/>
            <p:nvPr/>
          </p:nvSpPr>
          <p:spPr>
            <a:xfrm>
              <a:off x="877820" y="65000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2980281" y="6702474"/>
            <a:ext cx="12950867" cy="2555826"/>
          </a:xfrm>
          <a:custGeom>
            <a:avLst/>
            <a:gdLst/>
            <a:ahLst/>
            <a:cxnLst/>
            <a:rect l="l" t="t" r="r" b="b"/>
            <a:pathLst>
              <a:path w="12950867" h="2555826">
                <a:moveTo>
                  <a:pt x="0" y="0"/>
                </a:moveTo>
                <a:lnTo>
                  <a:pt x="12950867" y="0"/>
                </a:lnTo>
                <a:lnTo>
                  <a:pt x="12950867" y="2555826"/>
                </a:lnTo>
                <a:lnTo>
                  <a:pt x="0" y="255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339" b="-1333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2737" y="2013274"/>
            <a:ext cx="9453438" cy="1002783"/>
            <a:chOff x="0" y="0"/>
            <a:chExt cx="3796277" cy="4026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6277" cy="402694"/>
            </a:xfrm>
            <a:custGeom>
              <a:avLst/>
              <a:gdLst/>
              <a:ahLst/>
              <a:cxnLst/>
              <a:rect l="l" t="t" r="r" b="b"/>
              <a:pathLst>
                <a:path w="3796277" h="402694">
                  <a:moveTo>
                    <a:pt x="32758" y="0"/>
                  </a:moveTo>
                  <a:lnTo>
                    <a:pt x="3763519" y="0"/>
                  </a:lnTo>
                  <a:cubicBezTo>
                    <a:pt x="3781611" y="0"/>
                    <a:pt x="3796277" y="14666"/>
                    <a:pt x="3796277" y="32758"/>
                  </a:cubicBezTo>
                  <a:lnTo>
                    <a:pt x="3796277" y="369936"/>
                  </a:lnTo>
                  <a:cubicBezTo>
                    <a:pt x="3796277" y="388028"/>
                    <a:pt x="3781611" y="402694"/>
                    <a:pt x="3763519" y="402694"/>
                  </a:cubicBezTo>
                  <a:lnTo>
                    <a:pt x="32758" y="402694"/>
                  </a:lnTo>
                  <a:cubicBezTo>
                    <a:pt x="14666" y="402694"/>
                    <a:pt x="0" y="388028"/>
                    <a:pt x="0" y="369936"/>
                  </a:cubicBezTo>
                  <a:lnTo>
                    <a:pt x="0" y="32758"/>
                  </a:lnTo>
                  <a:cubicBezTo>
                    <a:pt x="0" y="14666"/>
                    <a:pt x="14666" y="0"/>
                    <a:pt x="32758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796277" cy="478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 dirty="0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Content Based Recommendation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239456" y="3016058"/>
            <a:ext cx="475151" cy="0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399194" y="2968433"/>
            <a:ext cx="14630826" cy="541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dirty="0"/>
              <a:t>The content based recommendations function generates item recommendations based on content similarity. It first checks if the given tem name exists in the dataset. Then it computes the TF-IDF matrix for the dataset and calculates cosine similarity between the given item's TF-IDF vector and all other items vectors. The function returns the top n most similar items (default 10), sorted by similarity, and includes product details like ID, Name, Description for the recommended items.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82737" y="566569"/>
            <a:ext cx="10689521" cy="1948097"/>
            <a:chOff x="0" y="0"/>
            <a:chExt cx="14252695" cy="259746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4252695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Algorithm Implemented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74740"/>
              <a:ext cx="1290510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3903162" cy="489363"/>
            <a:chOff x="0" y="0"/>
            <a:chExt cx="5204217" cy="652485"/>
          </a:xfrm>
        </p:grpSpPr>
        <p:sp>
          <p:nvSpPr>
            <p:cNvPr id="11" name="TextBox 11"/>
            <p:cNvSpPr txBox="1"/>
            <p:nvPr/>
          </p:nvSpPr>
          <p:spPr>
            <a:xfrm>
              <a:off x="877820" y="65000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388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2F9A5E-1AA1-3982-CDF9-2F1C0786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66700"/>
            <a:ext cx="131064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87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6D81B-A45C-16B4-D975-F4E8A83A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95300"/>
            <a:ext cx="1196340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4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50361"/>
              </p:ext>
            </p:extLst>
          </p:nvPr>
        </p:nvGraphicFramePr>
        <p:xfrm>
          <a:off x="1471198" y="1604046"/>
          <a:ext cx="15345604" cy="8245708"/>
        </p:xfrm>
        <a:graphic>
          <a:graphicData uri="http://schemas.openxmlformats.org/drawingml/2006/table">
            <a:tbl>
              <a:tblPr/>
              <a:tblGrid>
                <a:gridCol w="132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8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576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8F8F8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F8F8F8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robust, responsive, and secure web application focused on sports accessories.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959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8F8F8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F8F8F8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Functionality to buy, sell, and manage sports-related items.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576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8F8F8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F8F8F8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built-in recommendation engine that enhances user experience by offering intelligent, relevant product suggestions.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959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8F8F8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F8F8F8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well-structured database system with clean and scalable code architecture.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207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8F8F8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F8F8F8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Enhanced understanding of full-stack development, CRUD operations, machine learning basics, and deployment.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2919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3585792" y="249002"/>
            <a:ext cx="7843414" cy="1559395"/>
            <a:chOff x="0" y="0"/>
            <a:chExt cx="10457885" cy="207919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457885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b="1" dirty="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 Outcome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54049"/>
              <a:ext cx="10457885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grpSp>
        <p:nvGrpSpPr>
          <p:cNvPr id="8" name="Group 10"/>
          <p:cNvGrpSpPr/>
          <p:nvPr/>
        </p:nvGrpSpPr>
        <p:grpSpPr>
          <a:xfrm>
            <a:off x="2652308" y="270483"/>
            <a:ext cx="4876800" cy="816718"/>
            <a:chOff x="0" y="0"/>
            <a:chExt cx="5821910" cy="729929"/>
          </a:xfrm>
        </p:grpSpPr>
        <p:sp>
          <p:nvSpPr>
            <p:cNvPr id="9" name="TextBox 11"/>
            <p:cNvSpPr txBox="1"/>
            <p:nvPr/>
          </p:nvSpPr>
          <p:spPr>
            <a:xfrm>
              <a:off x="982010" y="67712"/>
              <a:ext cx="4839900" cy="546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Freeform 12"/>
            <p:cNvSpPr/>
            <p:nvPr/>
          </p:nvSpPr>
          <p:spPr>
            <a:xfrm>
              <a:off x="0" y="0"/>
              <a:ext cx="708694" cy="729929"/>
            </a:xfrm>
            <a:custGeom>
              <a:avLst/>
              <a:gdLst/>
              <a:ahLst/>
              <a:cxnLst/>
              <a:rect l="l" t="t" r="r" b="b"/>
              <a:pathLst>
                <a:path w="708694" h="729929">
                  <a:moveTo>
                    <a:pt x="0" y="0"/>
                  </a:moveTo>
                  <a:lnTo>
                    <a:pt x="708694" y="0"/>
                  </a:lnTo>
                  <a:lnTo>
                    <a:pt x="708694" y="729929"/>
                  </a:lnTo>
                  <a:lnTo>
                    <a:pt x="0" y="729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40987" y="730473"/>
            <a:ext cx="1561831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Table of Content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12287" cy="630632"/>
          </a:xfrm>
          <a:custGeom>
            <a:avLst/>
            <a:gdLst/>
            <a:ahLst/>
            <a:cxnLst/>
            <a:rect l="l" t="t" r="r" b="b"/>
            <a:pathLst>
              <a:path w="612287" h="630632">
                <a:moveTo>
                  <a:pt x="0" y="0"/>
                </a:moveTo>
                <a:lnTo>
                  <a:pt x="612287" y="0"/>
                </a:lnTo>
                <a:lnTo>
                  <a:pt x="612287" y="630632"/>
                </a:lnTo>
                <a:lnTo>
                  <a:pt x="0" y="630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10044" y="2094172"/>
            <a:ext cx="13513096" cy="6064412"/>
            <a:chOff x="-33065" y="-76200"/>
            <a:chExt cx="18017461" cy="8085884"/>
          </a:xfrm>
        </p:grpSpPr>
        <p:sp>
          <p:nvSpPr>
            <p:cNvPr id="5" name="Freeform 5"/>
            <p:cNvSpPr/>
            <p:nvPr/>
          </p:nvSpPr>
          <p:spPr>
            <a:xfrm>
              <a:off x="100351" y="223010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2" y="0"/>
                  </a:lnTo>
                  <a:lnTo>
                    <a:pt x="607102" y="625293"/>
                  </a:lnTo>
                  <a:lnTo>
                    <a:pt x="0" y="625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6439029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2" y="0"/>
                  </a:lnTo>
                  <a:lnTo>
                    <a:pt x="607102" y="625293"/>
                  </a:lnTo>
                  <a:lnTo>
                    <a:pt x="0" y="625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5141350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2" y="0"/>
                  </a:lnTo>
                  <a:lnTo>
                    <a:pt x="607102" y="625293"/>
                  </a:lnTo>
                  <a:lnTo>
                    <a:pt x="0" y="625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4058644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2" y="0"/>
                  </a:lnTo>
                  <a:lnTo>
                    <a:pt x="607102" y="625292"/>
                  </a:lnTo>
                  <a:lnTo>
                    <a:pt x="0" y="625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2891572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2" y="0"/>
                  </a:lnTo>
                  <a:lnTo>
                    <a:pt x="607102" y="625292"/>
                  </a:lnTo>
                  <a:lnTo>
                    <a:pt x="0" y="625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2849" y="1555080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2" y="0"/>
                  </a:lnTo>
                  <a:lnTo>
                    <a:pt x="607102" y="625292"/>
                  </a:lnTo>
                  <a:lnTo>
                    <a:pt x="0" y="625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707453" y="-76200"/>
              <a:ext cx="7372259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Introduction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7453" y="1221479"/>
              <a:ext cx="7372259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Problem Statement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07453" y="2519158"/>
              <a:ext cx="7372259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Objectives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7453" y="3816836"/>
              <a:ext cx="7372259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Methodology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07453" y="4899543"/>
              <a:ext cx="7372259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Technologies Required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07453" y="6197222"/>
              <a:ext cx="7372259" cy="1812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 dirty="0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Use Case Diagram</a:t>
              </a:r>
            </a:p>
            <a:p>
              <a:pPr algn="l">
                <a:lnSpc>
                  <a:spcPts val="5320"/>
                </a:lnSpc>
              </a:pPr>
              <a:r>
                <a:rPr lang="en-US" sz="3800" b="1" u="sng" dirty="0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Class Diagram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612137" y="-76200"/>
              <a:ext cx="7372259" cy="90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 dirty="0" err="1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Seqeunce</a:t>
              </a:r>
              <a:r>
                <a:rPr lang="en-US" sz="3800" b="1" u="sng" dirty="0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 Diagram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612137" y="943223"/>
              <a:ext cx="7372259" cy="90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 dirty="0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Activity Diagram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612137" y="2101774"/>
              <a:ext cx="7372259" cy="90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 dirty="0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Gantt Chart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612137" y="3259256"/>
              <a:ext cx="7372259" cy="90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 dirty="0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Expected Outcome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612137" y="4278754"/>
              <a:ext cx="7372259" cy="1750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1" u="sng" dirty="0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Conclusion</a:t>
              </a:r>
            </a:p>
            <a:p>
              <a:pPr algn="l">
                <a:lnSpc>
                  <a:spcPts val="5320"/>
                </a:lnSpc>
              </a:pPr>
              <a:r>
                <a:rPr lang="en-US" sz="3800" b="1" u="sng" dirty="0">
                  <a:solidFill>
                    <a:srgbClr val="01003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References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9947803" y="3418764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1" y="0"/>
                  </a:lnTo>
                  <a:lnTo>
                    <a:pt x="607101" y="625292"/>
                  </a:lnTo>
                  <a:lnTo>
                    <a:pt x="0" y="625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9947803" y="2302884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1" y="0"/>
                  </a:lnTo>
                  <a:lnTo>
                    <a:pt x="607101" y="625293"/>
                  </a:lnTo>
                  <a:lnTo>
                    <a:pt x="0" y="625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9947803" y="1182292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1" y="0"/>
                  </a:lnTo>
                  <a:lnTo>
                    <a:pt x="607101" y="625292"/>
                  </a:lnTo>
                  <a:lnTo>
                    <a:pt x="0" y="625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9947803" y="124910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1" y="0"/>
                  </a:lnTo>
                  <a:lnTo>
                    <a:pt x="607101" y="625292"/>
                  </a:lnTo>
                  <a:lnTo>
                    <a:pt x="0" y="625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9947803" y="4417958"/>
              <a:ext cx="607102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1" y="0"/>
                  </a:lnTo>
                  <a:lnTo>
                    <a:pt x="607101" y="625292"/>
                  </a:lnTo>
                  <a:lnTo>
                    <a:pt x="0" y="625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6"/>
            <p:cNvSpPr/>
            <p:nvPr/>
          </p:nvSpPr>
          <p:spPr>
            <a:xfrm>
              <a:off x="-33065" y="7160653"/>
              <a:ext cx="607103" cy="625292"/>
            </a:xfrm>
            <a:custGeom>
              <a:avLst/>
              <a:gdLst/>
              <a:ahLst/>
              <a:cxnLst/>
              <a:rect l="l" t="t" r="r" b="b"/>
              <a:pathLst>
                <a:path w="607102" h="625292">
                  <a:moveTo>
                    <a:pt x="0" y="0"/>
                  </a:moveTo>
                  <a:lnTo>
                    <a:pt x="607102" y="0"/>
                  </a:lnTo>
                  <a:lnTo>
                    <a:pt x="607102" y="625293"/>
                  </a:lnTo>
                  <a:lnTo>
                    <a:pt x="0" y="625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8" name="Freeform 26"/>
          <p:cNvSpPr/>
          <p:nvPr/>
        </p:nvSpPr>
        <p:spPr>
          <a:xfrm>
            <a:off x="8838619" y="6056027"/>
            <a:ext cx="455327" cy="468969"/>
          </a:xfrm>
          <a:custGeom>
            <a:avLst/>
            <a:gdLst/>
            <a:ahLst/>
            <a:cxnLst/>
            <a:rect l="l" t="t" r="r" b="b"/>
            <a:pathLst>
              <a:path w="607102" h="625292">
                <a:moveTo>
                  <a:pt x="0" y="0"/>
                </a:moveTo>
                <a:lnTo>
                  <a:pt x="607101" y="0"/>
                </a:lnTo>
                <a:lnTo>
                  <a:pt x="607101" y="625292"/>
                </a:lnTo>
                <a:lnTo>
                  <a:pt x="0" y="625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18C1-1783-93C3-4A56-545EDCE8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OUTPUT/WEBSIT SNIPPETS</a:t>
            </a:r>
          </a:p>
        </p:txBody>
      </p:sp>
      <p:pic>
        <p:nvPicPr>
          <p:cNvPr id="5" name="Content Placeholder 4" descr="A screenshot of a sports clothing&#10;&#10;AI-generated content may be incorrect.">
            <a:extLst>
              <a:ext uri="{FF2B5EF4-FFF2-40B4-BE49-F238E27FC236}">
                <a16:creationId xmlns:a16="http://schemas.microsoft.com/office/drawing/2014/main" id="{5AB3C8C4-10C9-B122-0194-0634C25FA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4" y="1314163"/>
            <a:ext cx="8686800" cy="5935662"/>
          </a:xfrm>
        </p:spPr>
      </p:pic>
      <p:pic>
        <p:nvPicPr>
          <p:cNvPr id="7" name="Picture 6" descr="A screenshot of a basketball and shoes&#10;&#10;AI-generated content may be incorrect.">
            <a:extLst>
              <a:ext uri="{FF2B5EF4-FFF2-40B4-BE49-F238E27FC236}">
                <a16:creationId xmlns:a16="http://schemas.microsoft.com/office/drawing/2014/main" id="{96727D5E-6837-B6A9-CB85-F437CACBA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314163"/>
            <a:ext cx="8534400" cy="641091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BC20E8-902A-45DD-5570-A782C2F2E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4" y="7146349"/>
            <a:ext cx="17226116" cy="31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4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4DD2BF-E3EC-4FEE-27F0-5FBF698D8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"/>
            <a:ext cx="8229600" cy="44958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7964B1-A80D-CE05-3BA6-311EC3EE4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14301"/>
            <a:ext cx="8835713" cy="449580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612129-ADB0-9B80-055A-B816BF31B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3771900"/>
            <a:ext cx="18281026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ckout of a white cricket shin guards&#10;&#10;AI-generated content may be incorrect.">
            <a:extLst>
              <a:ext uri="{FF2B5EF4-FFF2-40B4-BE49-F238E27FC236}">
                <a16:creationId xmlns:a16="http://schemas.microsoft.com/office/drawing/2014/main" id="{ECA394E4-0CCD-4AB0-71EA-F5DFFD2AE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52074"/>
            <a:ext cx="12260386" cy="71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45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FDE03089-0209-0887-0ABB-4D007238B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1"/>
            <a:ext cx="9144000" cy="4648199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22FA031-F91F-DCF5-B877-97A2EB596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14301"/>
            <a:ext cx="8097061" cy="4495799"/>
          </a:xfrm>
          <a:prstGeom prst="rect">
            <a:avLst/>
          </a:prstGeom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C4D869B1-CF89-2E22-AFCB-68F87FE88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913670"/>
            <a:ext cx="7543800" cy="5257800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7985AB-9B65-8C51-C217-DBEBCD39B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610100"/>
            <a:ext cx="9144000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1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A37D24-623D-1781-4EC9-91FF1BAF3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9750113" cy="560610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51A1C7-ED73-E2A4-8552-671A18DE4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273" y="0"/>
            <a:ext cx="8385487" cy="57912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9675FC-63B5-1668-A340-7DE30FF47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5143501"/>
            <a:ext cx="182810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6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roject&#10;&#10;AI-generated content may be incorrect.">
            <a:extLst>
              <a:ext uri="{FF2B5EF4-FFF2-40B4-BE49-F238E27FC236}">
                <a16:creationId xmlns:a16="http://schemas.microsoft.com/office/drawing/2014/main" id="{65ED35B1-7772-B6E2-EAFE-5DA1F96D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47700"/>
            <a:ext cx="10145541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85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1EB8B8-D837-0030-BEF1-DE8A5F603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3" y="1080520"/>
            <a:ext cx="17690394" cy="81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44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9B2189-127C-4AE2-F6D6-93F212BA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90700"/>
            <a:ext cx="1676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57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15644">
            <a:off x="8834587" y="5650793"/>
            <a:ext cx="15465517" cy="5595705"/>
          </a:xfrm>
          <a:custGeom>
            <a:avLst/>
            <a:gdLst/>
            <a:ahLst/>
            <a:cxnLst/>
            <a:rect l="l" t="t" r="r" b="b"/>
            <a:pathLst>
              <a:path w="15465517" h="5595705">
                <a:moveTo>
                  <a:pt x="0" y="0"/>
                </a:moveTo>
                <a:lnTo>
                  <a:pt x="15465516" y="0"/>
                </a:lnTo>
                <a:lnTo>
                  <a:pt x="15465516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46664" y="730457"/>
            <a:ext cx="1038744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00561" y="1028700"/>
            <a:ext cx="4585337" cy="574892"/>
            <a:chOff x="0" y="0"/>
            <a:chExt cx="6113783" cy="766523"/>
          </a:xfrm>
        </p:grpSpPr>
        <p:sp>
          <p:nvSpPr>
            <p:cNvPr id="5" name="TextBox 5"/>
            <p:cNvSpPr txBox="1"/>
            <p:nvPr/>
          </p:nvSpPr>
          <p:spPr>
            <a:xfrm>
              <a:off x="1031241" y="73572"/>
              <a:ext cx="5082542" cy="57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44224" cy="766523"/>
            </a:xfrm>
            <a:custGeom>
              <a:avLst/>
              <a:gdLst/>
              <a:ahLst/>
              <a:cxnLst/>
              <a:rect l="l" t="t" r="r" b="b"/>
              <a:pathLst>
                <a:path w="744224" h="766523">
                  <a:moveTo>
                    <a:pt x="0" y="0"/>
                  </a:moveTo>
                  <a:lnTo>
                    <a:pt x="744224" y="0"/>
                  </a:lnTo>
                  <a:lnTo>
                    <a:pt x="744224" y="766523"/>
                  </a:lnTo>
                  <a:lnTo>
                    <a:pt x="0" y="766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082435"/>
            <a:ext cx="13597244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400" lvl="1" indent="-415200" algn="l">
              <a:lnSpc>
                <a:spcPts val="5384"/>
              </a:lnSpc>
              <a:buFont typeface="Arial"/>
              <a:buChar char="•"/>
            </a:pPr>
            <a:r>
              <a:rPr lang="en-US" sz="384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Sports lovers often struggle to find what they need on regular shopping sites.</a:t>
            </a:r>
          </a:p>
          <a:p>
            <a:pPr marL="830400" lvl="1" indent="-415200" algn="l">
              <a:lnSpc>
                <a:spcPts val="5384"/>
              </a:lnSpc>
              <a:buFont typeface="Arial"/>
              <a:buChar char="•"/>
            </a:pPr>
            <a:r>
              <a:rPr lang="en-US" sz="384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suggestions feel off, and browsing can be frustrating.</a:t>
            </a:r>
          </a:p>
          <a:p>
            <a:pPr marL="830400" lvl="1" indent="-415200" algn="l">
              <a:lnSpc>
                <a:spcPts val="5384"/>
              </a:lnSpc>
              <a:buFont typeface="Arial"/>
              <a:buChar char="•"/>
            </a:pPr>
            <a:r>
              <a:rPr lang="en-US" sz="384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 </a:t>
            </a:r>
            <a:r>
              <a:rPr lang="en-US" sz="384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tf-idf</a:t>
            </a:r>
            <a:r>
              <a:rPr lang="en-US" sz="384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cosine similarity, the platform can recommend gear that actually matches what users like.</a:t>
            </a:r>
          </a:p>
          <a:p>
            <a:pPr marL="830400" lvl="1" indent="-415200" algn="l">
              <a:lnSpc>
                <a:spcPts val="5384"/>
              </a:lnSpc>
              <a:buFont typeface="Arial"/>
              <a:buChar char="•"/>
            </a:pPr>
            <a:r>
              <a:rPr lang="en-US" sz="384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 the end, it’s all about making shopping simple, personal, and enjoyable for every sports enthusiast.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28265" y="719947"/>
            <a:ext cx="4817522" cy="1559395"/>
            <a:chOff x="0" y="0"/>
            <a:chExt cx="6423363" cy="207919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423363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b="1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References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54049"/>
              <a:ext cx="6423363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83835" y="924753"/>
            <a:ext cx="4585337" cy="574892"/>
            <a:chOff x="0" y="0"/>
            <a:chExt cx="6113783" cy="766523"/>
          </a:xfrm>
        </p:grpSpPr>
        <p:sp>
          <p:nvSpPr>
            <p:cNvPr id="7" name="TextBox 7"/>
            <p:cNvSpPr txBox="1"/>
            <p:nvPr/>
          </p:nvSpPr>
          <p:spPr>
            <a:xfrm>
              <a:off x="1031241" y="73572"/>
              <a:ext cx="5082542" cy="57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744224" cy="766523"/>
            </a:xfrm>
            <a:custGeom>
              <a:avLst/>
              <a:gdLst/>
              <a:ahLst/>
              <a:cxnLst/>
              <a:rect l="l" t="t" r="r" b="b"/>
              <a:pathLst>
                <a:path w="744224" h="766523">
                  <a:moveTo>
                    <a:pt x="0" y="0"/>
                  </a:moveTo>
                  <a:lnTo>
                    <a:pt x="744224" y="0"/>
                  </a:lnTo>
                  <a:lnTo>
                    <a:pt x="744224" y="766523"/>
                  </a:lnTo>
                  <a:lnTo>
                    <a:pt x="0" y="766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79536" y="2212667"/>
            <a:ext cx="17408464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4" lvl="1" indent="-345442" algn="l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"https://www.projectpro.io/article/sports-analytics-projects-ideas-and-examples/630," Zealous System, 2024.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9536" y="3881710"/>
            <a:ext cx="16230600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4" lvl="1" indent="-345442" algn="l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"bigcommerce.com," 5 May 2023. [Online]. Available: https://www.bigcommerce.com/articles/ecommerce/recommendation-engine/.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550753"/>
            <a:ext cx="17259300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4" lvl="1" indent="-345442" algn="l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A. S. N. </a:t>
            </a:r>
            <a:r>
              <a:rPr lang="en-US" sz="3200" b="1" dirty="0" err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Da’u</a:t>
            </a:r>
            <a:r>
              <a:rPr lang="en-US" sz="3200" b="1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, "Recommendation system based on deep learning methods: a systematic review and new directions," Artificial Intelligence Review, vol. 53, no. 4, pp. 2709-2748, 2020.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9174" y="490394"/>
            <a:ext cx="20523937" cy="91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7"/>
              </a:lnSpc>
            </a:pPr>
            <a:r>
              <a:rPr lang="en-US" sz="5989" b="1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  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65664"/>
            <a:ext cx="16778816" cy="810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506" lvl="1" indent="-406753" algn="just">
              <a:lnSpc>
                <a:spcPts val="5275"/>
              </a:lnSpc>
              <a:buFont typeface="Arial"/>
              <a:buChar char="•"/>
            </a:pPr>
            <a:r>
              <a:rPr lang="en-US" sz="3767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Online shopping is rising with digital advancements, but areas like sports accesso</a:t>
            </a:r>
            <a:r>
              <a:rPr lang="en-US" sz="3767" u="none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ries face issues like irrelevant suggestions and poor categorization.</a:t>
            </a:r>
          </a:p>
          <a:p>
            <a:pPr marL="813506" lvl="1" indent="-406753" algn="just">
              <a:lnSpc>
                <a:spcPts val="5275"/>
              </a:lnSpc>
              <a:buFont typeface="Arial"/>
              <a:buChar char="•"/>
            </a:pPr>
            <a:r>
              <a:rPr lang="en-US" sz="3767" u="none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project aims to build a dedicated e-commerce platform for buying and selling sports accessories i.e. for mainly football and cricket and some other products too.</a:t>
            </a:r>
          </a:p>
          <a:p>
            <a:pPr marL="813506" lvl="1" indent="-406753" algn="just">
              <a:lnSpc>
                <a:spcPts val="5275"/>
              </a:lnSpc>
              <a:buFont typeface="Arial"/>
              <a:buChar char="•"/>
            </a:pPr>
            <a:r>
              <a:rPr lang="en-US" sz="3767" u="none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uses recommendation algorithms like cosine similarity to personalize user experience based on past behavior.</a:t>
            </a:r>
          </a:p>
          <a:p>
            <a:pPr marL="813506" lvl="1" indent="-406753" algn="just">
              <a:lnSpc>
                <a:spcPts val="5275"/>
              </a:lnSpc>
              <a:buFont typeface="Arial"/>
              <a:buChar char="•"/>
            </a:pPr>
            <a:r>
              <a:rPr lang="en-US" sz="3767" u="none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platform targets athletes, fitness pros, hobbyists, students, and retailers with tailored product suggestions like bats, boots, </a:t>
            </a:r>
            <a:r>
              <a:rPr lang="en-US" sz="3767" dirty="0" err="1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jersy</a:t>
            </a:r>
            <a:r>
              <a:rPr lang="en-US" sz="3767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, cricket kits</a:t>
            </a:r>
            <a:r>
              <a:rPr lang="en-US" sz="3767" u="none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algn="just">
              <a:lnSpc>
                <a:spcPts val="5275"/>
              </a:lnSpc>
            </a:pPr>
            <a:endParaRPr lang="en-US" sz="3767" u="none" dirty="0">
              <a:solidFill>
                <a:srgbClr val="01003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6957953" y="9124680"/>
            <a:ext cx="135384" cy="224703"/>
          </a:xfrm>
          <a:custGeom>
            <a:avLst/>
            <a:gdLst/>
            <a:ahLst/>
            <a:cxnLst/>
            <a:rect l="l" t="t" r="r" b="b"/>
            <a:pathLst>
              <a:path w="135384" h="224703">
                <a:moveTo>
                  <a:pt x="135383" y="0"/>
                </a:moveTo>
                <a:lnTo>
                  <a:pt x="0" y="0"/>
                </a:lnTo>
                <a:lnTo>
                  <a:pt x="0" y="224703"/>
                </a:lnTo>
                <a:lnTo>
                  <a:pt x="135383" y="224703"/>
                </a:lnTo>
                <a:lnTo>
                  <a:pt x="135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53779"/>
            <a:ext cx="533847" cy="549842"/>
          </a:xfrm>
          <a:custGeom>
            <a:avLst/>
            <a:gdLst/>
            <a:ahLst/>
            <a:cxnLst/>
            <a:rect l="l" t="t" r="r" b="b"/>
            <a:pathLst>
              <a:path w="533847" h="549842">
                <a:moveTo>
                  <a:pt x="0" y="0"/>
                </a:moveTo>
                <a:lnTo>
                  <a:pt x="533847" y="0"/>
                </a:lnTo>
                <a:lnTo>
                  <a:pt x="533847" y="549842"/>
                </a:lnTo>
                <a:lnTo>
                  <a:pt x="0" y="54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15644">
            <a:off x="9130584" y="3931952"/>
            <a:ext cx="16257432" cy="5882234"/>
          </a:xfrm>
          <a:custGeom>
            <a:avLst/>
            <a:gdLst/>
            <a:ahLst/>
            <a:cxnLst/>
            <a:rect l="l" t="t" r="r" b="b"/>
            <a:pathLst>
              <a:path w="16257432" h="5882234">
                <a:moveTo>
                  <a:pt x="0" y="0"/>
                </a:moveTo>
                <a:lnTo>
                  <a:pt x="16257432" y="0"/>
                </a:lnTo>
                <a:lnTo>
                  <a:pt x="16257432" y="5882234"/>
                </a:lnTo>
                <a:lnTo>
                  <a:pt x="0" y="588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17523" y="730457"/>
            <a:ext cx="1038744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Problem Statement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597775" cy="615686"/>
          </a:xfrm>
          <a:custGeom>
            <a:avLst/>
            <a:gdLst/>
            <a:ahLst/>
            <a:cxnLst/>
            <a:rect l="l" t="t" r="r" b="b"/>
            <a:pathLst>
              <a:path w="597775" h="615686">
                <a:moveTo>
                  <a:pt x="0" y="0"/>
                </a:moveTo>
                <a:lnTo>
                  <a:pt x="597775" y="0"/>
                </a:lnTo>
                <a:lnTo>
                  <a:pt x="597775" y="615686"/>
                </a:lnTo>
                <a:lnTo>
                  <a:pt x="0" y="615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9316" y="1740106"/>
            <a:ext cx="13543884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4194" lvl="1" indent="-432097" algn="just">
              <a:lnSpc>
                <a:spcPts val="5603"/>
              </a:lnSpc>
              <a:buFont typeface="Arial"/>
              <a:buChar char="•"/>
            </a:pPr>
            <a:r>
              <a:rPr lang="en-US" sz="4002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Most e-commerce sites don’t really cater to sports lovers.</a:t>
            </a:r>
          </a:p>
          <a:p>
            <a:pPr marL="864194" lvl="1" indent="-432097" algn="just">
              <a:lnSpc>
                <a:spcPts val="5603"/>
              </a:lnSpc>
              <a:buFont typeface="Arial"/>
              <a:buChar char="•"/>
            </a:pPr>
            <a:r>
              <a:rPr lang="en-US" sz="4002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It’s hard to find what you’re looking for because recommendations aren’t personalized and items aren’t well-organized.</a:t>
            </a:r>
          </a:p>
          <a:p>
            <a:pPr marL="864194" lvl="1" indent="-432097" algn="just">
              <a:lnSpc>
                <a:spcPts val="5603"/>
              </a:lnSpc>
              <a:buFont typeface="Arial"/>
              <a:buChar char="•"/>
            </a:pPr>
            <a:r>
              <a:rPr lang="en-US" sz="4000" dirty="0"/>
              <a:t>Deliver personalized product suggestions is difficult to recommend.</a:t>
            </a:r>
          </a:p>
          <a:p>
            <a:pPr marL="864194" lvl="1" indent="-432097" algn="just">
              <a:lnSpc>
                <a:spcPts val="5603"/>
              </a:lnSpc>
              <a:buFont typeface="Arial"/>
              <a:buChar char="•"/>
            </a:pPr>
            <a:endParaRPr lang="en-US" sz="4002" dirty="0">
              <a:solidFill>
                <a:srgbClr val="01003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64194" lvl="1" indent="-432097" algn="just">
              <a:lnSpc>
                <a:spcPts val="5603"/>
              </a:lnSpc>
              <a:buFont typeface="Arial"/>
              <a:buChar char="•"/>
            </a:pPr>
            <a:endParaRPr lang="en-US" sz="4002" dirty="0">
              <a:solidFill>
                <a:srgbClr val="01003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6426" y="2174473"/>
            <a:ext cx="15451153" cy="2202407"/>
            <a:chOff x="0" y="0"/>
            <a:chExt cx="4069439" cy="5800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9440" cy="580058"/>
            </a:xfrm>
            <a:custGeom>
              <a:avLst/>
              <a:gdLst/>
              <a:ahLst/>
              <a:cxnLst/>
              <a:rect l="l" t="t" r="r" b="b"/>
              <a:pathLst>
                <a:path w="4069440" h="580058">
                  <a:moveTo>
                    <a:pt x="20042" y="0"/>
                  </a:moveTo>
                  <a:lnTo>
                    <a:pt x="4049397" y="0"/>
                  </a:lnTo>
                  <a:cubicBezTo>
                    <a:pt x="4060466" y="0"/>
                    <a:pt x="4069440" y="8973"/>
                    <a:pt x="4069440" y="20042"/>
                  </a:cubicBezTo>
                  <a:lnTo>
                    <a:pt x="4069440" y="560015"/>
                  </a:lnTo>
                  <a:cubicBezTo>
                    <a:pt x="4069440" y="571084"/>
                    <a:pt x="4060466" y="580058"/>
                    <a:pt x="4049397" y="580058"/>
                  </a:cubicBezTo>
                  <a:lnTo>
                    <a:pt x="20042" y="580058"/>
                  </a:lnTo>
                  <a:cubicBezTo>
                    <a:pt x="8973" y="580058"/>
                    <a:pt x="0" y="571084"/>
                    <a:pt x="0" y="560015"/>
                  </a:cubicBezTo>
                  <a:lnTo>
                    <a:pt x="0" y="20042"/>
                  </a:lnTo>
                  <a:cubicBezTo>
                    <a:pt x="0" y="8973"/>
                    <a:pt x="8973" y="0"/>
                    <a:pt x="20042" y="0"/>
                  </a:cubicBezTo>
                  <a:close/>
                </a:path>
              </a:pathLst>
            </a:custGeom>
            <a:solidFill>
              <a:srgbClr val="01003B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069439" cy="646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531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·To build a responsive and secure web platform for sports products using HTML</a:t>
              </a:r>
              <a:r>
                <a:rPr lang="en-US" sz="3799" b="1" u="none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, CSS, JS, Python, and Django.</a:t>
              </a:r>
            </a:p>
            <a:p>
              <a:pPr marL="0" lvl="0" indent="0" algn="just">
                <a:lnSpc>
                  <a:spcPts val="5319"/>
                </a:lnSpc>
                <a:spcBef>
                  <a:spcPct val="0"/>
                </a:spcBef>
              </a:pPr>
              <a:endParaRPr lang="en-US" sz="3799" b="1" u="non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543904">
            <a:off x="-627471" y="8085583"/>
            <a:ext cx="10427686" cy="8417987"/>
          </a:xfrm>
          <a:custGeom>
            <a:avLst/>
            <a:gdLst/>
            <a:ahLst/>
            <a:cxnLst/>
            <a:rect l="l" t="t" r="r" b="b"/>
            <a:pathLst>
              <a:path w="10427686" h="8417987">
                <a:moveTo>
                  <a:pt x="0" y="0"/>
                </a:moveTo>
                <a:lnTo>
                  <a:pt x="10427686" y="0"/>
                </a:lnTo>
                <a:lnTo>
                  <a:pt x="10427686" y="8417987"/>
                </a:lnTo>
                <a:lnTo>
                  <a:pt x="0" y="8417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8389" y="496365"/>
            <a:ext cx="6165111" cy="107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Objectives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46426" y="4462605"/>
            <a:ext cx="15451153" cy="1844987"/>
            <a:chOff x="0" y="0"/>
            <a:chExt cx="4069439" cy="4859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9440" cy="485922"/>
            </a:xfrm>
            <a:custGeom>
              <a:avLst/>
              <a:gdLst/>
              <a:ahLst/>
              <a:cxnLst/>
              <a:rect l="l" t="t" r="r" b="b"/>
              <a:pathLst>
                <a:path w="4069440" h="485922">
                  <a:moveTo>
                    <a:pt x="20042" y="0"/>
                  </a:moveTo>
                  <a:lnTo>
                    <a:pt x="4049397" y="0"/>
                  </a:lnTo>
                  <a:cubicBezTo>
                    <a:pt x="4060466" y="0"/>
                    <a:pt x="4069440" y="8973"/>
                    <a:pt x="4069440" y="20042"/>
                  </a:cubicBezTo>
                  <a:lnTo>
                    <a:pt x="4069440" y="465880"/>
                  </a:lnTo>
                  <a:cubicBezTo>
                    <a:pt x="4069440" y="476949"/>
                    <a:pt x="4060466" y="485922"/>
                    <a:pt x="4049397" y="485922"/>
                  </a:cubicBezTo>
                  <a:lnTo>
                    <a:pt x="20042" y="485922"/>
                  </a:lnTo>
                  <a:cubicBezTo>
                    <a:pt x="8973" y="485922"/>
                    <a:pt x="0" y="476949"/>
                    <a:pt x="0" y="465880"/>
                  </a:cubicBezTo>
                  <a:lnTo>
                    <a:pt x="0" y="20042"/>
                  </a:lnTo>
                  <a:cubicBezTo>
                    <a:pt x="0" y="8973"/>
                    <a:pt x="8973" y="0"/>
                    <a:pt x="20042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069439" cy="55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179"/>
                </a:lnSpc>
              </a:pPr>
              <a:r>
                <a:rPr lang="en-US" sz="3699" b="1" dirty="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·To integrate a TF-IDF VECTORIZER and cosine similarity-based recommendation system.</a:t>
              </a:r>
            </a:p>
            <a:p>
              <a:pPr algn="ctr">
                <a:lnSpc>
                  <a:spcPts val="5599"/>
                </a:lnSpc>
              </a:pPr>
              <a:endParaRPr lang="en-US" sz="3699" b="1" dirty="0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2159446">
            <a:off x="12855943" y="-3443316"/>
            <a:ext cx="8083271" cy="6525404"/>
          </a:xfrm>
          <a:custGeom>
            <a:avLst/>
            <a:gdLst/>
            <a:ahLst/>
            <a:cxnLst/>
            <a:rect l="l" t="t" r="r" b="b"/>
            <a:pathLst>
              <a:path w="8083271" h="6525404">
                <a:moveTo>
                  <a:pt x="0" y="0"/>
                </a:moveTo>
                <a:lnTo>
                  <a:pt x="8083271" y="0"/>
                </a:lnTo>
                <a:lnTo>
                  <a:pt x="8083271" y="6525404"/>
                </a:lnTo>
                <a:lnTo>
                  <a:pt x="0" y="652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794592"/>
            <a:ext cx="475127" cy="489363"/>
          </a:xfrm>
          <a:custGeom>
            <a:avLst/>
            <a:gdLst/>
            <a:ahLst/>
            <a:cxnLst/>
            <a:rect l="l" t="t" r="r" b="b"/>
            <a:pathLst>
              <a:path w="475127" h="489363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03827" y="6394187"/>
            <a:ext cx="15393751" cy="1844987"/>
            <a:chOff x="0" y="0"/>
            <a:chExt cx="4054321" cy="485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54321" cy="485922"/>
            </a:xfrm>
            <a:custGeom>
              <a:avLst/>
              <a:gdLst/>
              <a:ahLst/>
              <a:cxnLst/>
              <a:rect l="l" t="t" r="r" b="b"/>
              <a:pathLst>
                <a:path w="4054321" h="485922">
                  <a:moveTo>
                    <a:pt x="20117" y="0"/>
                  </a:moveTo>
                  <a:lnTo>
                    <a:pt x="4034204" y="0"/>
                  </a:lnTo>
                  <a:cubicBezTo>
                    <a:pt x="4039539" y="0"/>
                    <a:pt x="4044656" y="2119"/>
                    <a:pt x="4048429" y="5892"/>
                  </a:cubicBezTo>
                  <a:cubicBezTo>
                    <a:pt x="4052201" y="9665"/>
                    <a:pt x="4054321" y="14782"/>
                    <a:pt x="4054321" y="20117"/>
                  </a:cubicBezTo>
                  <a:lnTo>
                    <a:pt x="4054321" y="465805"/>
                  </a:lnTo>
                  <a:cubicBezTo>
                    <a:pt x="4054321" y="471141"/>
                    <a:pt x="4052201" y="476258"/>
                    <a:pt x="4048429" y="480030"/>
                  </a:cubicBezTo>
                  <a:cubicBezTo>
                    <a:pt x="4044656" y="483803"/>
                    <a:pt x="4039539" y="485922"/>
                    <a:pt x="4034204" y="485922"/>
                  </a:cubicBezTo>
                  <a:lnTo>
                    <a:pt x="20117" y="485922"/>
                  </a:lnTo>
                  <a:cubicBezTo>
                    <a:pt x="14782" y="485922"/>
                    <a:pt x="9665" y="483803"/>
                    <a:pt x="5892" y="480030"/>
                  </a:cubicBezTo>
                  <a:cubicBezTo>
                    <a:pt x="2119" y="476258"/>
                    <a:pt x="0" y="471141"/>
                    <a:pt x="0" y="465805"/>
                  </a:cubicBezTo>
                  <a:lnTo>
                    <a:pt x="0" y="20117"/>
                  </a:lnTo>
                  <a:cubicBezTo>
                    <a:pt x="0" y="14782"/>
                    <a:pt x="2119" y="9665"/>
                    <a:pt x="5892" y="5892"/>
                  </a:cubicBezTo>
                  <a:cubicBezTo>
                    <a:pt x="9665" y="2119"/>
                    <a:pt x="14782" y="0"/>
                    <a:pt x="20117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4054321" cy="552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179"/>
                </a:lnSpc>
              </a:pPr>
              <a:r>
                <a:rPr lang="en-US" sz="3699" b="1" dirty="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·To implement full CRUD operations for users and products.</a:t>
              </a:r>
            </a:p>
            <a:p>
              <a:pPr algn="ctr">
                <a:lnSpc>
                  <a:spcPts val="5599"/>
                </a:lnSpc>
              </a:pPr>
              <a:endParaRPr lang="en-US" sz="3699" b="1" dirty="0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-1842662">
            <a:off x="12981944" y="7415348"/>
            <a:ext cx="7448590" cy="6013043"/>
          </a:xfrm>
          <a:custGeom>
            <a:avLst/>
            <a:gdLst/>
            <a:ahLst/>
            <a:cxnLst/>
            <a:rect l="l" t="t" r="r" b="b"/>
            <a:pathLst>
              <a:path w="7448590" h="6013043">
                <a:moveTo>
                  <a:pt x="0" y="0"/>
                </a:moveTo>
                <a:lnTo>
                  <a:pt x="7448590" y="0"/>
                </a:lnTo>
                <a:lnTo>
                  <a:pt x="7448590" y="6013044"/>
                </a:lnTo>
                <a:lnTo>
                  <a:pt x="0" y="6013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957953" y="9124680"/>
            <a:ext cx="135384" cy="224703"/>
          </a:xfrm>
          <a:custGeom>
            <a:avLst/>
            <a:gdLst/>
            <a:ahLst/>
            <a:cxnLst/>
            <a:rect l="l" t="t" r="r" b="b"/>
            <a:pathLst>
              <a:path w="135384" h="224703">
                <a:moveTo>
                  <a:pt x="135383" y="0"/>
                </a:moveTo>
                <a:lnTo>
                  <a:pt x="0" y="0"/>
                </a:lnTo>
                <a:lnTo>
                  <a:pt x="0" y="224703"/>
                </a:lnTo>
                <a:lnTo>
                  <a:pt x="135383" y="224703"/>
                </a:lnTo>
                <a:lnTo>
                  <a:pt x="135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37362" y="545532"/>
            <a:ext cx="571889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Methodology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911654"/>
            <a:ext cx="588768" cy="606409"/>
          </a:xfrm>
          <a:custGeom>
            <a:avLst/>
            <a:gdLst/>
            <a:ahLst/>
            <a:cxnLst/>
            <a:rect l="l" t="t" r="r" b="b"/>
            <a:pathLst>
              <a:path w="588768" h="606409">
                <a:moveTo>
                  <a:pt x="0" y="0"/>
                </a:moveTo>
                <a:lnTo>
                  <a:pt x="588768" y="0"/>
                </a:lnTo>
                <a:lnTo>
                  <a:pt x="588768" y="606409"/>
                </a:lnTo>
                <a:lnTo>
                  <a:pt x="0" y="606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122248"/>
            <a:ext cx="2502963" cy="1248128"/>
            <a:chOff x="0" y="0"/>
            <a:chExt cx="989506" cy="493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9506" cy="493427"/>
            </a:xfrm>
            <a:custGeom>
              <a:avLst/>
              <a:gdLst/>
              <a:ahLst/>
              <a:cxnLst/>
              <a:rect l="l" t="t" r="r" b="b"/>
              <a:pathLst>
                <a:path w="989506" h="493427">
                  <a:moveTo>
                    <a:pt x="123724" y="0"/>
                  </a:moveTo>
                  <a:lnTo>
                    <a:pt x="865782" y="0"/>
                  </a:lnTo>
                  <a:cubicBezTo>
                    <a:pt x="898595" y="0"/>
                    <a:pt x="930065" y="13035"/>
                    <a:pt x="953268" y="36238"/>
                  </a:cubicBezTo>
                  <a:cubicBezTo>
                    <a:pt x="976471" y="59441"/>
                    <a:pt x="989506" y="90910"/>
                    <a:pt x="989506" y="123724"/>
                  </a:cubicBezTo>
                  <a:lnTo>
                    <a:pt x="989506" y="369703"/>
                  </a:lnTo>
                  <a:cubicBezTo>
                    <a:pt x="989506" y="438034"/>
                    <a:pt x="934113" y="493427"/>
                    <a:pt x="865782" y="493427"/>
                  </a:cubicBezTo>
                  <a:lnTo>
                    <a:pt x="123724" y="493427"/>
                  </a:lnTo>
                  <a:cubicBezTo>
                    <a:pt x="55393" y="493427"/>
                    <a:pt x="0" y="438034"/>
                    <a:pt x="0" y="369703"/>
                  </a:cubicBezTo>
                  <a:lnTo>
                    <a:pt x="0" y="123724"/>
                  </a:lnTo>
                  <a:cubicBezTo>
                    <a:pt x="0" y="55393"/>
                    <a:pt x="55393" y="0"/>
                    <a:pt x="123724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89506" cy="550577"/>
            </a:xfrm>
            <a:prstGeom prst="rect">
              <a:avLst/>
            </a:prstGeom>
          </p:spPr>
          <p:txBody>
            <a:bodyPr lIns="51602" tIns="51602" rIns="51602" bIns="51602" rtlCol="0" anchor="ctr"/>
            <a:lstStyle/>
            <a:p>
              <a:pPr algn="just">
                <a:lnSpc>
                  <a:spcPts val="4200"/>
                </a:lnSpc>
              </a:pPr>
              <a:r>
                <a:rPr lang="en-US" sz="3000" b="1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Requirement Analysis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95672" y="2122248"/>
            <a:ext cx="2490271" cy="1248128"/>
            <a:chOff x="0" y="0"/>
            <a:chExt cx="984489" cy="4934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4489" cy="493427"/>
            </a:xfrm>
            <a:custGeom>
              <a:avLst/>
              <a:gdLst/>
              <a:ahLst/>
              <a:cxnLst/>
              <a:rect l="l" t="t" r="r" b="b"/>
              <a:pathLst>
                <a:path w="984489" h="493427">
                  <a:moveTo>
                    <a:pt x="124355" y="0"/>
                  </a:moveTo>
                  <a:lnTo>
                    <a:pt x="860134" y="0"/>
                  </a:lnTo>
                  <a:cubicBezTo>
                    <a:pt x="893115" y="0"/>
                    <a:pt x="924745" y="13102"/>
                    <a:pt x="948066" y="36423"/>
                  </a:cubicBezTo>
                  <a:cubicBezTo>
                    <a:pt x="971387" y="59744"/>
                    <a:pt x="984489" y="91374"/>
                    <a:pt x="984489" y="124355"/>
                  </a:cubicBezTo>
                  <a:lnTo>
                    <a:pt x="984489" y="369072"/>
                  </a:lnTo>
                  <a:cubicBezTo>
                    <a:pt x="984489" y="402053"/>
                    <a:pt x="971387" y="433683"/>
                    <a:pt x="948066" y="457004"/>
                  </a:cubicBezTo>
                  <a:cubicBezTo>
                    <a:pt x="924745" y="480325"/>
                    <a:pt x="893115" y="493427"/>
                    <a:pt x="860134" y="493427"/>
                  </a:cubicBezTo>
                  <a:lnTo>
                    <a:pt x="124355" y="493427"/>
                  </a:lnTo>
                  <a:cubicBezTo>
                    <a:pt x="55675" y="493427"/>
                    <a:pt x="0" y="437752"/>
                    <a:pt x="0" y="369072"/>
                  </a:cubicBezTo>
                  <a:lnTo>
                    <a:pt x="0" y="124355"/>
                  </a:lnTo>
                  <a:cubicBezTo>
                    <a:pt x="0" y="55675"/>
                    <a:pt x="55675" y="0"/>
                    <a:pt x="124355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84489" cy="550577"/>
            </a:xfrm>
            <a:prstGeom prst="rect">
              <a:avLst/>
            </a:prstGeom>
          </p:spPr>
          <p:txBody>
            <a:bodyPr lIns="51602" tIns="51602" rIns="51602" bIns="51602" rtlCol="0" anchor="ctr"/>
            <a:lstStyle/>
            <a:p>
              <a:pPr algn="just">
                <a:lnSpc>
                  <a:spcPts val="4200"/>
                </a:lnSpc>
              </a:pPr>
              <a:r>
                <a:rPr lang="en-US" sz="3000" b="1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System Design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94501" y="2117474"/>
            <a:ext cx="2483275" cy="1252901"/>
            <a:chOff x="0" y="0"/>
            <a:chExt cx="981723" cy="4953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1723" cy="495314"/>
            </a:xfrm>
            <a:custGeom>
              <a:avLst/>
              <a:gdLst/>
              <a:ahLst/>
              <a:cxnLst/>
              <a:rect l="l" t="t" r="r" b="b"/>
              <a:pathLst>
                <a:path w="981723" h="495314">
                  <a:moveTo>
                    <a:pt x="124705" y="0"/>
                  </a:moveTo>
                  <a:lnTo>
                    <a:pt x="857018" y="0"/>
                  </a:lnTo>
                  <a:cubicBezTo>
                    <a:pt x="890092" y="0"/>
                    <a:pt x="921811" y="13139"/>
                    <a:pt x="945198" y="36525"/>
                  </a:cubicBezTo>
                  <a:cubicBezTo>
                    <a:pt x="968584" y="59912"/>
                    <a:pt x="981723" y="91631"/>
                    <a:pt x="981723" y="124705"/>
                  </a:cubicBezTo>
                  <a:lnTo>
                    <a:pt x="981723" y="370609"/>
                  </a:lnTo>
                  <a:cubicBezTo>
                    <a:pt x="981723" y="403683"/>
                    <a:pt x="968584" y="435402"/>
                    <a:pt x="945198" y="458789"/>
                  </a:cubicBezTo>
                  <a:cubicBezTo>
                    <a:pt x="921811" y="482176"/>
                    <a:pt x="890092" y="495314"/>
                    <a:pt x="857018" y="495314"/>
                  </a:cubicBezTo>
                  <a:lnTo>
                    <a:pt x="124705" y="495314"/>
                  </a:lnTo>
                  <a:cubicBezTo>
                    <a:pt x="91631" y="495314"/>
                    <a:pt x="59912" y="482176"/>
                    <a:pt x="36525" y="458789"/>
                  </a:cubicBezTo>
                  <a:cubicBezTo>
                    <a:pt x="13139" y="435402"/>
                    <a:pt x="0" y="403683"/>
                    <a:pt x="0" y="370609"/>
                  </a:cubicBezTo>
                  <a:lnTo>
                    <a:pt x="0" y="124705"/>
                  </a:lnTo>
                  <a:cubicBezTo>
                    <a:pt x="0" y="91631"/>
                    <a:pt x="13139" y="59912"/>
                    <a:pt x="36525" y="36525"/>
                  </a:cubicBezTo>
                  <a:cubicBezTo>
                    <a:pt x="59912" y="13139"/>
                    <a:pt x="91631" y="0"/>
                    <a:pt x="124705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81723" cy="552464"/>
            </a:xfrm>
            <a:prstGeom prst="rect">
              <a:avLst/>
            </a:prstGeom>
          </p:spPr>
          <p:txBody>
            <a:bodyPr lIns="51602" tIns="51602" rIns="51602" bIns="51602" rtlCol="0" anchor="ctr"/>
            <a:lstStyle/>
            <a:p>
              <a:pPr algn="just">
                <a:lnSpc>
                  <a:spcPts val="4200"/>
                </a:lnSpc>
              </a:pPr>
              <a:r>
                <a:rPr lang="en-US" sz="3000" b="1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Testing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49952" y="2120921"/>
            <a:ext cx="2480067" cy="1248128"/>
            <a:chOff x="0" y="0"/>
            <a:chExt cx="980455" cy="4934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0455" cy="493427"/>
            </a:xfrm>
            <a:custGeom>
              <a:avLst/>
              <a:gdLst/>
              <a:ahLst/>
              <a:cxnLst/>
              <a:rect l="l" t="t" r="r" b="b"/>
              <a:pathLst>
                <a:path w="980455" h="493427">
                  <a:moveTo>
                    <a:pt x="124866" y="0"/>
                  </a:moveTo>
                  <a:lnTo>
                    <a:pt x="855588" y="0"/>
                  </a:lnTo>
                  <a:cubicBezTo>
                    <a:pt x="888705" y="0"/>
                    <a:pt x="920465" y="13156"/>
                    <a:pt x="943882" y="36572"/>
                  </a:cubicBezTo>
                  <a:cubicBezTo>
                    <a:pt x="967299" y="59989"/>
                    <a:pt x="980455" y="91750"/>
                    <a:pt x="980455" y="124866"/>
                  </a:cubicBezTo>
                  <a:lnTo>
                    <a:pt x="980455" y="368561"/>
                  </a:lnTo>
                  <a:cubicBezTo>
                    <a:pt x="980455" y="437523"/>
                    <a:pt x="924550" y="493427"/>
                    <a:pt x="855588" y="493427"/>
                  </a:cubicBezTo>
                  <a:lnTo>
                    <a:pt x="124866" y="493427"/>
                  </a:lnTo>
                  <a:cubicBezTo>
                    <a:pt x="55905" y="493427"/>
                    <a:pt x="0" y="437523"/>
                    <a:pt x="0" y="368561"/>
                  </a:cubicBezTo>
                  <a:lnTo>
                    <a:pt x="0" y="124866"/>
                  </a:lnTo>
                  <a:cubicBezTo>
                    <a:pt x="0" y="91750"/>
                    <a:pt x="13156" y="59989"/>
                    <a:pt x="36572" y="36572"/>
                  </a:cubicBezTo>
                  <a:cubicBezTo>
                    <a:pt x="59989" y="13156"/>
                    <a:pt x="91750" y="0"/>
                    <a:pt x="124866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80455" cy="550577"/>
            </a:xfrm>
            <a:prstGeom prst="rect">
              <a:avLst/>
            </a:prstGeom>
          </p:spPr>
          <p:txBody>
            <a:bodyPr lIns="51602" tIns="51602" rIns="51602" bIns="51602" rtlCol="0" anchor="ctr"/>
            <a:lstStyle/>
            <a:p>
              <a:pPr algn="just">
                <a:lnSpc>
                  <a:spcPts val="4200"/>
                </a:lnSpc>
              </a:pPr>
              <a:r>
                <a:rPr lang="en-US" sz="3000" b="1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Implementation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2280181" y="3370375"/>
            <a:ext cx="0" cy="1356236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4940807" y="3370375"/>
            <a:ext cx="0" cy="1349460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>
            <a:off x="7581420" y="3369048"/>
            <a:ext cx="8565" cy="1357563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85769" y="4678986"/>
            <a:ext cx="2388825" cy="350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284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Gathe</a:t>
            </a:r>
            <a:r>
              <a:rPr lang="en-US" sz="2840" u="none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ring system requirements like customer roles, products details etc.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36840" y="4672210"/>
            <a:ext cx="2207934" cy="350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844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</a:t>
            </a:r>
            <a:r>
              <a:rPr lang="en-US" sz="2844" u="none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igning the database schema, backend routes, and frontend UI layouts.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32821" y="4678986"/>
            <a:ext cx="2497198" cy="296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751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Us</a:t>
            </a:r>
            <a:r>
              <a:rPr lang="en-US" sz="2751" u="none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ing the HTML, CSS, JS, Python(</a:t>
            </a:r>
            <a:r>
              <a:rPr lang="en-US" sz="2751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Flask</a:t>
            </a:r>
            <a:r>
              <a:rPr lang="en-US" sz="2751" u="none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Framework) for code implementation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31100" y="4672210"/>
            <a:ext cx="2212364" cy="201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8"/>
              </a:lnSpc>
            </a:pPr>
            <a:r>
              <a:rPr lang="en-US" sz="2849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Conduc</a:t>
            </a:r>
            <a:r>
              <a:rPr lang="en-US" sz="2849" u="none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ting unit testing, and </a:t>
            </a:r>
            <a:r>
              <a:rPr lang="en-US" sz="2849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</a:t>
            </a:r>
            <a:r>
              <a:rPr lang="en-US" sz="2849" u="none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 testing.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0236139" y="3370375"/>
            <a:ext cx="599" cy="1349460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1787389" y="2122248"/>
            <a:ext cx="2483275" cy="1246801"/>
            <a:chOff x="0" y="0"/>
            <a:chExt cx="981723" cy="4929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81723" cy="492903"/>
            </a:xfrm>
            <a:custGeom>
              <a:avLst/>
              <a:gdLst/>
              <a:ahLst/>
              <a:cxnLst/>
              <a:rect l="l" t="t" r="r" b="b"/>
              <a:pathLst>
                <a:path w="981723" h="492903">
                  <a:moveTo>
                    <a:pt x="124705" y="0"/>
                  </a:moveTo>
                  <a:lnTo>
                    <a:pt x="857018" y="0"/>
                  </a:lnTo>
                  <a:cubicBezTo>
                    <a:pt x="890092" y="0"/>
                    <a:pt x="921811" y="13139"/>
                    <a:pt x="945198" y="36525"/>
                  </a:cubicBezTo>
                  <a:cubicBezTo>
                    <a:pt x="968584" y="59912"/>
                    <a:pt x="981723" y="91631"/>
                    <a:pt x="981723" y="124705"/>
                  </a:cubicBezTo>
                  <a:lnTo>
                    <a:pt x="981723" y="368198"/>
                  </a:lnTo>
                  <a:cubicBezTo>
                    <a:pt x="981723" y="401271"/>
                    <a:pt x="968584" y="432991"/>
                    <a:pt x="945198" y="456377"/>
                  </a:cubicBezTo>
                  <a:cubicBezTo>
                    <a:pt x="921811" y="479764"/>
                    <a:pt x="890092" y="492903"/>
                    <a:pt x="857018" y="492903"/>
                  </a:cubicBezTo>
                  <a:lnTo>
                    <a:pt x="124705" y="492903"/>
                  </a:lnTo>
                  <a:cubicBezTo>
                    <a:pt x="91631" y="492903"/>
                    <a:pt x="59912" y="479764"/>
                    <a:pt x="36525" y="456377"/>
                  </a:cubicBezTo>
                  <a:cubicBezTo>
                    <a:pt x="13139" y="432991"/>
                    <a:pt x="0" y="401271"/>
                    <a:pt x="0" y="368198"/>
                  </a:cubicBezTo>
                  <a:lnTo>
                    <a:pt x="0" y="124705"/>
                  </a:lnTo>
                  <a:cubicBezTo>
                    <a:pt x="0" y="91631"/>
                    <a:pt x="13139" y="59912"/>
                    <a:pt x="36525" y="36525"/>
                  </a:cubicBezTo>
                  <a:cubicBezTo>
                    <a:pt x="59912" y="13139"/>
                    <a:pt x="91631" y="0"/>
                    <a:pt x="124705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981723" cy="550053"/>
            </a:xfrm>
            <a:prstGeom prst="rect">
              <a:avLst/>
            </a:prstGeom>
          </p:spPr>
          <p:txBody>
            <a:bodyPr lIns="51602" tIns="51602" rIns="51602" bIns="51602" rtlCol="0" anchor="ctr"/>
            <a:lstStyle/>
            <a:p>
              <a:pPr algn="just">
                <a:lnSpc>
                  <a:spcPts val="4200"/>
                </a:lnSpc>
              </a:pPr>
              <a:r>
                <a:rPr lang="en-US" sz="3000" b="1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Deployment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927275" y="4662685"/>
            <a:ext cx="2207934" cy="157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6"/>
              </a:lnSpc>
            </a:pPr>
            <a:r>
              <a:rPr lang="en-US" sz="3047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en-US" sz="3047" u="none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itially running locally.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13029027" y="3369048"/>
            <a:ext cx="1418" cy="1350787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14580277" y="2117474"/>
            <a:ext cx="2483275" cy="1252901"/>
            <a:chOff x="0" y="0"/>
            <a:chExt cx="981723" cy="49531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81723" cy="495314"/>
            </a:xfrm>
            <a:custGeom>
              <a:avLst/>
              <a:gdLst/>
              <a:ahLst/>
              <a:cxnLst/>
              <a:rect l="l" t="t" r="r" b="b"/>
              <a:pathLst>
                <a:path w="981723" h="495314">
                  <a:moveTo>
                    <a:pt x="124705" y="0"/>
                  </a:moveTo>
                  <a:lnTo>
                    <a:pt x="857018" y="0"/>
                  </a:lnTo>
                  <a:cubicBezTo>
                    <a:pt x="890092" y="0"/>
                    <a:pt x="921811" y="13139"/>
                    <a:pt x="945198" y="36525"/>
                  </a:cubicBezTo>
                  <a:cubicBezTo>
                    <a:pt x="968584" y="59912"/>
                    <a:pt x="981723" y="91631"/>
                    <a:pt x="981723" y="124705"/>
                  </a:cubicBezTo>
                  <a:lnTo>
                    <a:pt x="981723" y="370609"/>
                  </a:lnTo>
                  <a:cubicBezTo>
                    <a:pt x="981723" y="403683"/>
                    <a:pt x="968584" y="435402"/>
                    <a:pt x="945198" y="458789"/>
                  </a:cubicBezTo>
                  <a:cubicBezTo>
                    <a:pt x="921811" y="482176"/>
                    <a:pt x="890092" y="495314"/>
                    <a:pt x="857018" y="495314"/>
                  </a:cubicBezTo>
                  <a:lnTo>
                    <a:pt x="124705" y="495314"/>
                  </a:lnTo>
                  <a:cubicBezTo>
                    <a:pt x="91631" y="495314"/>
                    <a:pt x="59912" y="482176"/>
                    <a:pt x="36525" y="458789"/>
                  </a:cubicBezTo>
                  <a:cubicBezTo>
                    <a:pt x="13139" y="435402"/>
                    <a:pt x="0" y="403683"/>
                    <a:pt x="0" y="370609"/>
                  </a:cubicBezTo>
                  <a:lnTo>
                    <a:pt x="0" y="124705"/>
                  </a:lnTo>
                  <a:cubicBezTo>
                    <a:pt x="0" y="91631"/>
                    <a:pt x="13139" y="59912"/>
                    <a:pt x="36525" y="36525"/>
                  </a:cubicBezTo>
                  <a:cubicBezTo>
                    <a:pt x="59912" y="13139"/>
                    <a:pt x="91631" y="0"/>
                    <a:pt x="124705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981723" cy="552464"/>
            </a:xfrm>
            <a:prstGeom prst="rect">
              <a:avLst/>
            </a:prstGeom>
          </p:spPr>
          <p:txBody>
            <a:bodyPr lIns="51602" tIns="51602" rIns="51602" bIns="51602" rtlCol="0" anchor="ctr"/>
            <a:lstStyle/>
            <a:p>
              <a:pPr algn="just">
                <a:lnSpc>
                  <a:spcPts val="4200"/>
                </a:lnSpc>
              </a:pPr>
              <a:r>
                <a:rPr lang="en-US" sz="3000" b="1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Maintenance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327022" y="4678986"/>
            <a:ext cx="2989786" cy="300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844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</a:t>
            </a:r>
            <a:r>
              <a:rPr lang="en-US" sz="2844" u="none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t-deployment fixes, upgrades, and possibly integrating AI features (like fraud detection).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5821915" y="3370375"/>
            <a:ext cx="0" cy="1356236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139" y="682759"/>
            <a:ext cx="14523555" cy="1948097"/>
            <a:chOff x="0" y="0"/>
            <a:chExt cx="19364740" cy="2597463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9364740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Technologies Required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74740"/>
              <a:ext cx="1753380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517282"/>
              </p:ext>
            </p:extLst>
          </p:nvPr>
        </p:nvGraphicFramePr>
        <p:xfrm>
          <a:off x="1927139" y="2402263"/>
          <a:ext cx="13697051" cy="6473489"/>
        </p:xfrm>
        <a:graphic>
          <a:graphicData uri="http://schemas.openxmlformats.org/drawingml/2006/table">
            <a:tbl>
              <a:tblPr/>
              <a:tblGrid>
                <a:gridCol w="3434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1386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 dirty="0">
                          <a:solidFill>
                            <a:srgbClr val="000000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Frontend Tools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1003B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HTML, CSS JAVASCRIPT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1386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Backend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1003B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Python(Flask Framework)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1386"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Code Editor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1003B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VS 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9331"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1">
                          <a:solidFill>
                            <a:srgbClr val="000000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Version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1003B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Git and GitHub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 flipH="1">
            <a:off x="3113053" y="8875752"/>
            <a:ext cx="135384" cy="224703"/>
          </a:xfrm>
          <a:custGeom>
            <a:avLst/>
            <a:gdLst/>
            <a:ahLst/>
            <a:cxnLst/>
            <a:rect l="l" t="t" r="r" b="b"/>
            <a:pathLst>
              <a:path w="135384" h="224703">
                <a:moveTo>
                  <a:pt x="135383" y="0"/>
                </a:moveTo>
                <a:lnTo>
                  <a:pt x="0" y="0"/>
                </a:lnTo>
                <a:lnTo>
                  <a:pt x="0" y="224703"/>
                </a:lnTo>
                <a:lnTo>
                  <a:pt x="135383" y="224703"/>
                </a:lnTo>
                <a:lnTo>
                  <a:pt x="135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93630" y="1068305"/>
            <a:ext cx="4693898" cy="588503"/>
            <a:chOff x="0" y="0"/>
            <a:chExt cx="6258531" cy="784671"/>
          </a:xfrm>
        </p:grpSpPr>
        <p:sp>
          <p:nvSpPr>
            <p:cNvPr id="8" name="TextBox 8"/>
            <p:cNvSpPr txBox="1"/>
            <p:nvPr/>
          </p:nvSpPr>
          <p:spPr>
            <a:xfrm>
              <a:off x="1055657" y="76361"/>
              <a:ext cx="5202874" cy="58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0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61844" cy="784671"/>
            </a:xfrm>
            <a:custGeom>
              <a:avLst/>
              <a:gdLst/>
              <a:ahLst/>
              <a:cxnLst/>
              <a:rect l="l" t="t" r="r" b="b"/>
              <a:pathLst>
                <a:path w="761844" h="784671">
                  <a:moveTo>
                    <a:pt x="0" y="0"/>
                  </a:moveTo>
                  <a:lnTo>
                    <a:pt x="761844" y="0"/>
                  </a:lnTo>
                  <a:lnTo>
                    <a:pt x="761844" y="784671"/>
                  </a:lnTo>
                  <a:lnTo>
                    <a:pt x="0" y="784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85800" y="2324100"/>
            <a:ext cx="755431" cy="778065"/>
          </a:xfrm>
          <a:custGeom>
            <a:avLst/>
            <a:gdLst/>
            <a:ahLst/>
            <a:cxnLst/>
            <a:rect l="l" t="t" r="r" b="b"/>
            <a:pathLst>
              <a:path w="755431" h="778065">
                <a:moveTo>
                  <a:pt x="0" y="0"/>
                </a:moveTo>
                <a:lnTo>
                  <a:pt x="755430" y="0"/>
                </a:lnTo>
                <a:lnTo>
                  <a:pt x="755430" y="778065"/>
                </a:lnTo>
                <a:lnTo>
                  <a:pt x="0" y="77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7993" y="3467100"/>
            <a:ext cx="10608607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 dirty="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USE </a:t>
            </a:r>
          </a:p>
          <a:p>
            <a:pPr algn="l">
              <a:lnSpc>
                <a:spcPts val="8400"/>
              </a:lnSpc>
            </a:pPr>
            <a:r>
              <a:rPr lang="en-US" sz="7000" b="1" dirty="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CASE</a:t>
            </a:r>
          </a:p>
          <a:p>
            <a:pPr algn="l">
              <a:lnSpc>
                <a:spcPts val="8400"/>
              </a:lnSpc>
            </a:pPr>
            <a:r>
              <a:rPr lang="en-US" sz="7000" b="1" dirty="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Diagram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114800" y="504428"/>
            <a:ext cx="13563600" cy="86904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85800" y="2324100"/>
            <a:ext cx="755431" cy="778065"/>
          </a:xfrm>
          <a:custGeom>
            <a:avLst/>
            <a:gdLst/>
            <a:ahLst/>
            <a:cxnLst/>
            <a:rect l="l" t="t" r="r" b="b"/>
            <a:pathLst>
              <a:path w="755431" h="778065">
                <a:moveTo>
                  <a:pt x="0" y="0"/>
                </a:moveTo>
                <a:lnTo>
                  <a:pt x="755430" y="0"/>
                </a:lnTo>
                <a:lnTo>
                  <a:pt x="755430" y="778065"/>
                </a:lnTo>
                <a:lnTo>
                  <a:pt x="0" y="77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7993" y="3467100"/>
            <a:ext cx="1121820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 dirty="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CLASS</a:t>
            </a:r>
          </a:p>
          <a:p>
            <a:pPr algn="l">
              <a:lnSpc>
                <a:spcPts val="8400"/>
              </a:lnSpc>
            </a:pPr>
            <a:r>
              <a:rPr lang="en-US" sz="7000" b="1" dirty="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-495300"/>
            <a:ext cx="13115608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56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906</Words>
  <Application>Microsoft Office PowerPoint</Application>
  <PresentationFormat>Custom</PresentationFormat>
  <Paragraphs>127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Calibri</vt:lpstr>
      <vt:lpstr>Be Vietnam</vt:lpstr>
      <vt:lpstr>Be Vietnam Ultra-Bold</vt:lpstr>
      <vt:lpstr>IBM Plex Sans</vt:lpstr>
      <vt:lpstr>IBM Plex Sans Bold</vt:lpstr>
      <vt:lpstr>Cambria Math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DIAGRAM</vt:lpstr>
      <vt:lpstr>ACTIVITY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OUTPUT/WEBSIT SNIPPETS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Acssories</dc:title>
  <cp:lastModifiedBy>swarupdahal017@gmail.com</cp:lastModifiedBy>
  <cp:revision>21</cp:revision>
  <dcterms:created xsi:type="dcterms:W3CDTF">2006-08-16T00:00:00Z</dcterms:created>
  <dcterms:modified xsi:type="dcterms:W3CDTF">2025-08-30T17:04:12Z</dcterms:modified>
  <dc:identifier>DAGoQ-emKb0</dc:identifier>
</cp:coreProperties>
</file>